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99" r:id="rId2"/>
    <p:sldId id="300" r:id="rId3"/>
    <p:sldId id="301" r:id="rId4"/>
    <p:sldId id="307" r:id="rId5"/>
    <p:sldId id="303" r:id="rId6"/>
    <p:sldId id="304" r:id="rId7"/>
    <p:sldId id="305" r:id="rId8"/>
    <p:sldId id="30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2" d="100"/>
          <a:sy n="62" d="100"/>
        </p:scale>
        <p:origin x="804" y="5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5DDADD-B4DA-47CC-A3DD-5CBCEEC54F7B}" type="datetimeFigureOut">
              <a:rPr lang="fr-FR" smtClean="0"/>
              <a:t>18/10/2024</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D4D9FB-9353-4599-B48E-C688780E2902}" type="slidenum">
              <a:rPr lang="fr-FR" smtClean="0"/>
              <a:t>‹#›</a:t>
            </a:fld>
            <a:endParaRPr lang="fr-FR"/>
          </a:p>
        </p:txBody>
      </p:sp>
    </p:spTree>
    <p:extLst>
      <p:ext uri="{BB962C8B-B14F-4D97-AF65-F5344CB8AC3E}">
        <p14:creationId xmlns:p14="http://schemas.microsoft.com/office/powerpoint/2010/main" val="367730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9D4D9FB-9353-4599-B48E-C688780E2902}" type="slidenum">
              <a:rPr lang="fr-FR" smtClean="0"/>
              <a:t>3</a:t>
            </a:fld>
            <a:endParaRPr lang="fr-FR"/>
          </a:p>
        </p:txBody>
      </p:sp>
    </p:spTree>
    <p:extLst>
      <p:ext uri="{BB962C8B-B14F-4D97-AF65-F5344CB8AC3E}">
        <p14:creationId xmlns:p14="http://schemas.microsoft.com/office/powerpoint/2010/main" val="3350548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r-FR"/>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E779137-6102-42C8-A2AA-86BF880E6ADB}" type="slidenum">
              <a:rPr lang="fr-FR" smtClean="0"/>
              <a:t>‹#›</a:t>
            </a:fld>
            <a:endParaRPr lang="fr-FR"/>
          </a:p>
        </p:txBody>
      </p:sp>
    </p:spTree>
    <p:extLst>
      <p:ext uri="{BB962C8B-B14F-4D97-AF65-F5344CB8AC3E}">
        <p14:creationId xmlns:p14="http://schemas.microsoft.com/office/powerpoint/2010/main" val="2190662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E779137-6102-42C8-A2AA-86BF880E6ADB}" type="slidenum">
              <a:rPr lang="fr-FR" smtClean="0"/>
              <a:t>‹#›</a:t>
            </a:fld>
            <a:endParaRPr lang="fr-FR"/>
          </a:p>
        </p:txBody>
      </p:sp>
    </p:spTree>
    <p:extLst>
      <p:ext uri="{BB962C8B-B14F-4D97-AF65-F5344CB8AC3E}">
        <p14:creationId xmlns:p14="http://schemas.microsoft.com/office/powerpoint/2010/main" val="3412092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E779137-6102-42C8-A2AA-86BF880E6ADB}" type="slidenum">
              <a:rPr lang="fr-FR" smtClean="0"/>
              <a:t>‹#›</a:t>
            </a:fld>
            <a:endParaRPr lang="fr-FR"/>
          </a:p>
        </p:txBody>
      </p:sp>
    </p:spTree>
    <p:extLst>
      <p:ext uri="{BB962C8B-B14F-4D97-AF65-F5344CB8AC3E}">
        <p14:creationId xmlns:p14="http://schemas.microsoft.com/office/powerpoint/2010/main" val="2715372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E779137-6102-42C8-A2AA-86BF880E6ADB}" type="slidenum">
              <a:rPr lang="fr-FR" smtClean="0"/>
              <a:t>‹#›</a:t>
            </a:fld>
            <a:endParaRPr lang="fr-FR"/>
          </a:p>
        </p:txBody>
      </p:sp>
    </p:spTree>
    <p:extLst>
      <p:ext uri="{BB962C8B-B14F-4D97-AF65-F5344CB8AC3E}">
        <p14:creationId xmlns:p14="http://schemas.microsoft.com/office/powerpoint/2010/main" val="598591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E779137-6102-42C8-A2AA-86BF880E6ADB}" type="slidenum">
              <a:rPr lang="fr-FR" smtClean="0"/>
              <a:t>‹#›</a:t>
            </a:fld>
            <a:endParaRPr lang="fr-FR"/>
          </a:p>
        </p:txBody>
      </p:sp>
    </p:spTree>
    <p:extLst>
      <p:ext uri="{BB962C8B-B14F-4D97-AF65-F5344CB8AC3E}">
        <p14:creationId xmlns:p14="http://schemas.microsoft.com/office/powerpoint/2010/main" val="3517299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Date Placeholder 4"/>
          <p:cNvSpPr>
            <a:spLocks noGrp="1"/>
          </p:cNvSpPr>
          <p:nvPr>
            <p:ph type="dt" sz="half" idx="10"/>
          </p:nvPr>
        </p:nvSpPr>
        <p:spPr/>
        <p:txBody>
          <a:bodyPr/>
          <a:lstStyle/>
          <a:p>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E779137-6102-42C8-A2AA-86BF880E6ADB}" type="slidenum">
              <a:rPr lang="fr-FR" smtClean="0"/>
              <a:t>‹#›</a:t>
            </a:fld>
            <a:endParaRPr lang="fr-FR"/>
          </a:p>
        </p:txBody>
      </p:sp>
    </p:spTree>
    <p:extLst>
      <p:ext uri="{BB962C8B-B14F-4D97-AF65-F5344CB8AC3E}">
        <p14:creationId xmlns:p14="http://schemas.microsoft.com/office/powerpoint/2010/main" val="1655899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Date Placeholder 6"/>
          <p:cNvSpPr>
            <a:spLocks noGrp="1"/>
          </p:cNvSpPr>
          <p:nvPr>
            <p:ph type="dt" sz="half" idx="10"/>
          </p:nvPr>
        </p:nvSpPr>
        <p:spPr/>
        <p:txBody>
          <a:bodyPr/>
          <a:lstStyle/>
          <a:p>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EE779137-6102-42C8-A2AA-86BF880E6ADB}" type="slidenum">
              <a:rPr lang="fr-FR" smtClean="0"/>
              <a:t>‹#›</a:t>
            </a:fld>
            <a:endParaRPr lang="fr-FR"/>
          </a:p>
        </p:txBody>
      </p:sp>
    </p:spTree>
    <p:extLst>
      <p:ext uri="{BB962C8B-B14F-4D97-AF65-F5344CB8AC3E}">
        <p14:creationId xmlns:p14="http://schemas.microsoft.com/office/powerpoint/2010/main" val="3678414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Date Placeholder 2"/>
          <p:cNvSpPr>
            <a:spLocks noGrp="1"/>
          </p:cNvSpPr>
          <p:nvPr>
            <p:ph type="dt" sz="half" idx="10"/>
          </p:nvPr>
        </p:nvSpPr>
        <p:spPr/>
        <p:txBody>
          <a:bodyPr/>
          <a:lstStyle/>
          <a:p>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EE779137-6102-42C8-A2AA-86BF880E6ADB}" type="slidenum">
              <a:rPr lang="fr-FR" smtClean="0"/>
              <a:t>‹#›</a:t>
            </a:fld>
            <a:endParaRPr lang="fr-FR"/>
          </a:p>
        </p:txBody>
      </p:sp>
    </p:spTree>
    <p:extLst>
      <p:ext uri="{BB962C8B-B14F-4D97-AF65-F5344CB8AC3E}">
        <p14:creationId xmlns:p14="http://schemas.microsoft.com/office/powerpoint/2010/main" val="2689026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EE779137-6102-42C8-A2AA-86BF880E6ADB}" type="slidenum">
              <a:rPr lang="fr-FR" smtClean="0"/>
              <a:t>‹#›</a:t>
            </a:fld>
            <a:endParaRPr lang="fr-FR"/>
          </a:p>
        </p:txBody>
      </p:sp>
    </p:spTree>
    <p:extLst>
      <p:ext uri="{BB962C8B-B14F-4D97-AF65-F5344CB8AC3E}">
        <p14:creationId xmlns:p14="http://schemas.microsoft.com/office/powerpoint/2010/main" val="1187018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E779137-6102-42C8-A2AA-86BF880E6ADB}" type="slidenum">
              <a:rPr lang="fr-FR" smtClean="0"/>
              <a:t>‹#›</a:t>
            </a:fld>
            <a:endParaRPr lang="fr-FR"/>
          </a:p>
        </p:txBody>
      </p:sp>
    </p:spTree>
    <p:extLst>
      <p:ext uri="{BB962C8B-B14F-4D97-AF65-F5344CB8AC3E}">
        <p14:creationId xmlns:p14="http://schemas.microsoft.com/office/powerpoint/2010/main" val="2507793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E779137-6102-42C8-A2AA-86BF880E6ADB}" type="slidenum">
              <a:rPr lang="fr-FR" smtClean="0"/>
              <a:t>‹#›</a:t>
            </a:fld>
            <a:endParaRPr lang="fr-FR"/>
          </a:p>
        </p:txBody>
      </p:sp>
    </p:spTree>
    <p:extLst>
      <p:ext uri="{BB962C8B-B14F-4D97-AF65-F5344CB8AC3E}">
        <p14:creationId xmlns:p14="http://schemas.microsoft.com/office/powerpoint/2010/main" val="1780232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779137-6102-42C8-A2AA-86BF880E6ADB}" type="slidenum">
              <a:rPr lang="fr-FR" smtClean="0"/>
              <a:t>‹#›</a:t>
            </a:fld>
            <a:endParaRPr lang="fr-FR"/>
          </a:p>
        </p:txBody>
      </p:sp>
    </p:spTree>
    <p:extLst>
      <p:ext uri="{BB962C8B-B14F-4D97-AF65-F5344CB8AC3E}">
        <p14:creationId xmlns:p14="http://schemas.microsoft.com/office/powerpoint/2010/main" val="2559818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46909"/>
            <a:ext cx="5257800" cy="4930054"/>
          </a:xfrm>
        </p:spPr>
        <p:txBody>
          <a:bodyPr/>
          <a:lstStyle/>
          <a:p>
            <a:pPr marL="0" indent="0" algn="just">
              <a:buNone/>
            </a:pPr>
            <a:r>
              <a:rPr lang="fr-FR" dirty="0">
                <a:solidFill>
                  <a:srgbClr val="002060"/>
                </a:solidFill>
              </a:rPr>
              <a:t>Un fragment d’ADN de 17 kb est découpé par deux enzymes de restriction R1 et R2. Après électrophorèse sur gel d’agarose des fragments de restriction, on obtient les résultats schématisés sur le document ci-contre. </a:t>
            </a:r>
          </a:p>
          <a:p>
            <a:pPr marL="0" indent="0" algn="just">
              <a:buNone/>
            </a:pPr>
            <a:r>
              <a:rPr lang="fr-FR" dirty="0">
                <a:solidFill>
                  <a:srgbClr val="002060"/>
                </a:solidFill>
              </a:rPr>
              <a:t>Etablir la carte de restriction de cette molécule d’ADN linéaire. </a:t>
            </a:r>
          </a:p>
        </p:txBody>
      </p:sp>
      <p:sp>
        <p:nvSpPr>
          <p:cNvPr id="7" name="TextBox 6"/>
          <p:cNvSpPr txBox="1"/>
          <p:nvPr/>
        </p:nvSpPr>
        <p:spPr>
          <a:xfrm>
            <a:off x="838200" y="526473"/>
            <a:ext cx="5978236" cy="584775"/>
          </a:xfrm>
          <a:prstGeom prst="rect">
            <a:avLst/>
          </a:prstGeom>
          <a:noFill/>
        </p:spPr>
        <p:txBody>
          <a:bodyPr wrap="square" rtlCol="0">
            <a:spAutoFit/>
          </a:bodyPr>
          <a:lstStyle/>
          <a:p>
            <a:r>
              <a:rPr lang="fr-FR" sz="3200" b="1" u="sng" dirty="0">
                <a:solidFill>
                  <a:srgbClr val="C00000"/>
                </a:solidFill>
              </a:rPr>
              <a:t>Etablir une carte de restriction: </a:t>
            </a:r>
          </a:p>
        </p:txBody>
      </p:sp>
      <p:pic>
        <p:nvPicPr>
          <p:cNvPr id="8" name="Picture 7"/>
          <p:cNvPicPr>
            <a:picLocks noChangeAspect="1"/>
          </p:cNvPicPr>
          <p:nvPr/>
        </p:nvPicPr>
        <p:blipFill>
          <a:blip r:embed="rId2"/>
          <a:stretch>
            <a:fillRect/>
          </a:stretch>
        </p:blipFill>
        <p:spPr>
          <a:xfrm>
            <a:off x="6283036" y="1246909"/>
            <a:ext cx="5029200" cy="4000500"/>
          </a:xfrm>
          <a:prstGeom prst="rect">
            <a:avLst/>
          </a:prstGeom>
        </p:spPr>
      </p:pic>
    </p:spTree>
    <p:extLst>
      <p:ext uri="{BB962C8B-B14F-4D97-AF65-F5344CB8AC3E}">
        <p14:creationId xmlns:p14="http://schemas.microsoft.com/office/powerpoint/2010/main" val="2541140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4182"/>
            <a:ext cx="10515600" cy="5622781"/>
          </a:xfrm>
        </p:spPr>
        <p:txBody>
          <a:bodyPr>
            <a:normAutofit/>
          </a:bodyPr>
          <a:lstStyle/>
          <a:p>
            <a:pPr marL="0" indent="0" algn="just">
              <a:buNone/>
            </a:pPr>
            <a:r>
              <a:rPr lang="fr-FR" sz="3200" b="1" u="sng" dirty="0">
                <a:solidFill>
                  <a:srgbClr val="C00000"/>
                </a:solidFill>
              </a:rPr>
              <a:t>Etape1: Analyse des </a:t>
            </a:r>
            <a:r>
              <a:rPr lang="fr-FR" sz="3200" b="1" u="sng" dirty="0" err="1">
                <a:solidFill>
                  <a:srgbClr val="C00000"/>
                </a:solidFill>
              </a:rPr>
              <a:t>électrophorégrammes</a:t>
            </a:r>
            <a:r>
              <a:rPr lang="fr-FR" sz="3200" b="1" u="sng" dirty="0">
                <a:solidFill>
                  <a:srgbClr val="C00000"/>
                </a:solidFill>
              </a:rPr>
              <a:t>:</a:t>
            </a:r>
          </a:p>
          <a:p>
            <a:pPr algn="just">
              <a:buFont typeface="Wingdings" panose="05000000000000000000" pitchFamily="2" charset="2"/>
              <a:buChar char="§"/>
            </a:pPr>
            <a:r>
              <a:rPr lang="fr-FR" sz="3200" dirty="0">
                <a:solidFill>
                  <a:srgbClr val="002060"/>
                </a:solidFill>
              </a:rPr>
              <a:t> L’enzyme R1 découpe l’ADN initial de taille 17 kb en 3 fragments de tailles respectives (3kb, 6kb et 8kb); donc elle </a:t>
            </a:r>
            <a:r>
              <a:rPr lang="fr-FR" sz="3200">
                <a:solidFill>
                  <a:srgbClr val="002060"/>
                </a:solidFill>
              </a:rPr>
              <a:t>reconnait deux </a:t>
            </a:r>
            <a:r>
              <a:rPr lang="fr-FR" sz="3200" dirty="0">
                <a:solidFill>
                  <a:srgbClr val="002060"/>
                </a:solidFill>
              </a:rPr>
              <a:t>sites de clivage. </a:t>
            </a:r>
          </a:p>
          <a:p>
            <a:pPr algn="just">
              <a:buFont typeface="Wingdings" panose="05000000000000000000" pitchFamily="2" charset="2"/>
              <a:buChar char="§"/>
            </a:pPr>
            <a:r>
              <a:rPr lang="fr-FR" sz="3200" dirty="0">
                <a:solidFill>
                  <a:srgbClr val="002060"/>
                </a:solidFill>
              </a:rPr>
              <a:t> L’enzyme R2 découpe le même fragment d’ADN en 2 fragments de tailles (7kb et 10kb); elle reconnait donc un site unique de clivage.</a:t>
            </a:r>
          </a:p>
          <a:p>
            <a:pPr algn="just">
              <a:buFont typeface="Wingdings" panose="05000000000000000000" pitchFamily="2" charset="2"/>
              <a:buChar char="§"/>
            </a:pPr>
            <a:r>
              <a:rPr lang="fr-FR" sz="3200" dirty="0">
                <a:solidFill>
                  <a:srgbClr val="002060"/>
                </a:solidFill>
              </a:rPr>
              <a:t>La digestion simultanée par les 2 enzymes R1 et R2 donne 4 fragments de tailles respectives (1kb, 2kb, 6kb et 8kb).</a:t>
            </a:r>
          </a:p>
          <a:p>
            <a:pPr marL="0" indent="0" algn="just">
              <a:buNone/>
            </a:pPr>
            <a:endParaRPr lang="fr-FR" sz="3200" dirty="0"/>
          </a:p>
        </p:txBody>
      </p:sp>
    </p:spTree>
    <p:extLst>
      <p:ext uri="{BB962C8B-B14F-4D97-AF65-F5344CB8AC3E}">
        <p14:creationId xmlns:p14="http://schemas.microsoft.com/office/powerpoint/2010/main" val="118774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072" y="149397"/>
            <a:ext cx="10515600" cy="609599"/>
          </a:xfrm>
        </p:spPr>
        <p:txBody>
          <a:bodyPr>
            <a:normAutofit/>
          </a:bodyPr>
          <a:lstStyle/>
          <a:p>
            <a:pPr marL="0" indent="0" algn="just">
              <a:buNone/>
            </a:pPr>
            <a:r>
              <a:rPr lang="fr-FR" b="1" u="sng" dirty="0">
                <a:solidFill>
                  <a:srgbClr val="C00000"/>
                </a:solidFill>
              </a:rPr>
              <a:t>Etape2: Localisations possibles des sites de restriction:</a:t>
            </a:r>
          </a:p>
        </p:txBody>
      </p:sp>
      <p:pic>
        <p:nvPicPr>
          <p:cNvPr id="2" name="Picture 1"/>
          <p:cNvPicPr>
            <a:picLocks noChangeAspect="1"/>
          </p:cNvPicPr>
          <p:nvPr/>
        </p:nvPicPr>
        <p:blipFill>
          <a:blip r:embed="rId3"/>
          <a:stretch>
            <a:fillRect/>
          </a:stretch>
        </p:blipFill>
        <p:spPr>
          <a:xfrm>
            <a:off x="6911211" y="612438"/>
            <a:ext cx="3488712" cy="3661528"/>
          </a:xfrm>
          <a:prstGeom prst="rect">
            <a:avLst/>
          </a:prstGeom>
        </p:spPr>
      </p:pic>
      <p:sp>
        <p:nvSpPr>
          <p:cNvPr id="6" name="TextBox 5"/>
          <p:cNvSpPr txBox="1"/>
          <p:nvPr/>
        </p:nvSpPr>
        <p:spPr>
          <a:xfrm>
            <a:off x="374072" y="612438"/>
            <a:ext cx="5721927" cy="2893100"/>
          </a:xfrm>
          <a:prstGeom prst="rect">
            <a:avLst/>
          </a:prstGeom>
          <a:noFill/>
        </p:spPr>
        <p:txBody>
          <a:bodyPr wrap="square" rtlCol="0">
            <a:spAutoFit/>
          </a:bodyPr>
          <a:lstStyle/>
          <a:p>
            <a:pPr algn="just">
              <a:buFont typeface="Wingdings" panose="05000000000000000000" pitchFamily="2" charset="2"/>
              <a:buChar char="§"/>
            </a:pPr>
            <a:r>
              <a:rPr lang="fr-FR" sz="2600" dirty="0">
                <a:solidFill>
                  <a:srgbClr val="002060"/>
                </a:solidFill>
              </a:rPr>
              <a:t> trois représentations sont possibles pour l’enzyme R1; il y a 3 cartes possibles selon que le fragment central a une taille de 8kb, 6kb ou 3kb.</a:t>
            </a:r>
          </a:p>
          <a:p>
            <a:pPr algn="just">
              <a:buFont typeface="Wingdings" panose="05000000000000000000" pitchFamily="2" charset="2"/>
              <a:buChar char="§"/>
            </a:pPr>
            <a:r>
              <a:rPr lang="fr-FR" sz="2600" dirty="0">
                <a:solidFill>
                  <a:srgbClr val="002060"/>
                </a:solidFill>
              </a:rPr>
              <a:t>Seule l’une de ces trois cartes correspond à la réalité: ADN linéaire avec 3 fragments et 2 sites.  </a:t>
            </a:r>
            <a:endParaRPr lang="fr-FR" sz="2600" dirty="0"/>
          </a:p>
        </p:txBody>
      </p:sp>
      <p:sp>
        <p:nvSpPr>
          <p:cNvPr id="7" name="TextBox 6">
            <a:extLst>
              <a:ext uri="{FF2B5EF4-FFF2-40B4-BE49-F238E27FC236}">
                <a16:creationId xmlns:a16="http://schemas.microsoft.com/office/drawing/2014/main" id="{BE7610EB-8CD4-B92C-02C5-6DA48A458586}"/>
              </a:ext>
            </a:extLst>
          </p:cNvPr>
          <p:cNvSpPr txBox="1"/>
          <p:nvPr/>
        </p:nvSpPr>
        <p:spPr>
          <a:xfrm>
            <a:off x="374072" y="4012356"/>
            <a:ext cx="5721927" cy="523220"/>
          </a:xfrm>
          <a:prstGeom prst="rect">
            <a:avLst/>
          </a:prstGeom>
          <a:noFill/>
        </p:spPr>
        <p:txBody>
          <a:bodyPr wrap="square" rtlCol="0">
            <a:spAutoFit/>
          </a:bodyPr>
          <a:lstStyle/>
          <a:p>
            <a:pPr algn="just">
              <a:buFont typeface="Wingdings" panose="05000000000000000000" pitchFamily="2" charset="2"/>
              <a:buChar char="§"/>
            </a:pPr>
            <a:r>
              <a:rPr lang="fr-FR" sz="2800" dirty="0">
                <a:solidFill>
                  <a:srgbClr val="002060"/>
                </a:solidFill>
              </a:rPr>
              <a:t> Pour R2 une seule carte est possible. </a:t>
            </a:r>
            <a:endParaRPr lang="fr-FR" sz="2800" dirty="0"/>
          </a:p>
        </p:txBody>
      </p:sp>
      <p:pic>
        <p:nvPicPr>
          <p:cNvPr id="8" name="Picture 7">
            <a:extLst>
              <a:ext uri="{FF2B5EF4-FFF2-40B4-BE49-F238E27FC236}">
                <a16:creationId xmlns:a16="http://schemas.microsoft.com/office/drawing/2014/main" id="{D99F128C-424E-36DC-95FA-2860F2317435}"/>
              </a:ext>
            </a:extLst>
          </p:cNvPr>
          <p:cNvPicPr>
            <a:picLocks noChangeAspect="1"/>
          </p:cNvPicPr>
          <p:nvPr/>
        </p:nvPicPr>
        <p:blipFill>
          <a:blip r:embed="rId4"/>
          <a:stretch>
            <a:fillRect/>
          </a:stretch>
        </p:blipFill>
        <p:spPr>
          <a:xfrm>
            <a:off x="700738" y="4648624"/>
            <a:ext cx="5292354" cy="1736116"/>
          </a:xfrm>
          <a:prstGeom prst="rect">
            <a:avLst/>
          </a:prstGeom>
        </p:spPr>
      </p:pic>
    </p:spTree>
    <p:extLst>
      <p:ext uri="{BB962C8B-B14F-4D97-AF65-F5344CB8AC3E}">
        <p14:creationId xmlns:p14="http://schemas.microsoft.com/office/powerpoint/2010/main" val="1134770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30489-2F48-35D1-A955-ADF89AC84F7D}"/>
              </a:ext>
            </a:extLst>
          </p:cNvPr>
          <p:cNvSpPr>
            <a:spLocks noGrp="1"/>
          </p:cNvSpPr>
          <p:nvPr>
            <p:ph type="title"/>
          </p:nvPr>
        </p:nvSpPr>
        <p:spPr/>
        <p:txBody>
          <a:bodyPr/>
          <a:lstStyle/>
          <a:p>
            <a:endParaRPr lang="en-US"/>
          </a:p>
        </p:txBody>
      </p:sp>
      <p:pic>
        <p:nvPicPr>
          <p:cNvPr id="6" name="Picture 5">
            <a:extLst>
              <a:ext uri="{FF2B5EF4-FFF2-40B4-BE49-F238E27FC236}">
                <a16:creationId xmlns:a16="http://schemas.microsoft.com/office/drawing/2014/main" id="{A771F7C8-CE94-ADC9-C3EA-417F30CB5064}"/>
              </a:ext>
            </a:extLst>
          </p:cNvPr>
          <p:cNvPicPr>
            <a:picLocks noChangeAspect="1"/>
          </p:cNvPicPr>
          <p:nvPr/>
        </p:nvPicPr>
        <p:blipFill>
          <a:blip r:embed="rId2"/>
          <a:stretch>
            <a:fillRect/>
          </a:stretch>
        </p:blipFill>
        <p:spPr>
          <a:xfrm>
            <a:off x="2530011" y="2650321"/>
            <a:ext cx="5298896" cy="1738262"/>
          </a:xfrm>
          <a:prstGeom prst="rect">
            <a:avLst/>
          </a:prstGeom>
        </p:spPr>
      </p:pic>
      <p:pic>
        <p:nvPicPr>
          <p:cNvPr id="7" name="Content Placeholder 6">
            <a:extLst>
              <a:ext uri="{FF2B5EF4-FFF2-40B4-BE49-F238E27FC236}">
                <a16:creationId xmlns:a16="http://schemas.microsoft.com/office/drawing/2014/main" id="{CA5A210D-F3F9-75E1-4CAC-D737A28A4697}"/>
              </a:ext>
            </a:extLst>
          </p:cNvPr>
          <p:cNvPicPr>
            <a:picLocks noGrp="1" noChangeAspect="1"/>
          </p:cNvPicPr>
          <p:nvPr>
            <p:ph idx="1"/>
          </p:nvPr>
        </p:nvPicPr>
        <p:blipFill>
          <a:blip r:embed="rId3"/>
          <a:stretch>
            <a:fillRect/>
          </a:stretch>
        </p:blipFill>
        <p:spPr>
          <a:xfrm>
            <a:off x="7263051" y="1435432"/>
            <a:ext cx="4409450" cy="4627875"/>
          </a:xfrm>
          <a:prstGeom prst="rect">
            <a:avLst/>
          </a:prstGeom>
        </p:spPr>
      </p:pic>
    </p:spTree>
    <p:extLst>
      <p:ext uri="{BB962C8B-B14F-4D97-AF65-F5344CB8AC3E}">
        <p14:creationId xmlns:p14="http://schemas.microsoft.com/office/powerpoint/2010/main" val="276944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072" y="568038"/>
            <a:ext cx="10515600" cy="609599"/>
          </a:xfrm>
        </p:spPr>
        <p:txBody>
          <a:bodyPr>
            <a:normAutofit/>
          </a:bodyPr>
          <a:lstStyle/>
          <a:p>
            <a:pPr marL="0" indent="0" algn="just">
              <a:buNone/>
            </a:pPr>
            <a:r>
              <a:rPr lang="fr-FR" b="1" u="sng" dirty="0">
                <a:solidFill>
                  <a:srgbClr val="C00000"/>
                </a:solidFill>
              </a:rPr>
              <a:t>Etape3: Comparaison des résultats:</a:t>
            </a:r>
          </a:p>
        </p:txBody>
      </p:sp>
      <p:sp>
        <p:nvSpPr>
          <p:cNvPr id="6" name="TextBox 5"/>
          <p:cNvSpPr txBox="1"/>
          <p:nvPr/>
        </p:nvSpPr>
        <p:spPr>
          <a:xfrm>
            <a:off x="374072" y="1177637"/>
            <a:ext cx="11402292" cy="1384995"/>
          </a:xfrm>
          <a:prstGeom prst="rect">
            <a:avLst/>
          </a:prstGeom>
          <a:noFill/>
        </p:spPr>
        <p:txBody>
          <a:bodyPr wrap="square" rtlCol="0">
            <a:spAutoFit/>
          </a:bodyPr>
          <a:lstStyle/>
          <a:p>
            <a:pPr algn="just">
              <a:buFont typeface="Wingdings" panose="05000000000000000000" pitchFamily="2" charset="2"/>
              <a:buChar char="§"/>
            </a:pPr>
            <a:r>
              <a:rPr lang="fr-FR" sz="2800" dirty="0">
                <a:solidFill>
                  <a:srgbClr val="002060"/>
                </a:solidFill>
              </a:rPr>
              <a:t> La superposition des représentations a et d donne le résultat suivant: </a:t>
            </a:r>
          </a:p>
          <a:p>
            <a:pPr algn="just"/>
            <a:r>
              <a:rPr lang="fr-FR" sz="2800" dirty="0">
                <a:solidFill>
                  <a:srgbClr val="002060"/>
                </a:solidFill>
              </a:rPr>
              <a:t>4 fragments de tailles respectives (3, 4, 2 et 8kb).</a:t>
            </a:r>
          </a:p>
          <a:p>
            <a:pPr algn="just"/>
            <a:r>
              <a:rPr lang="fr-FR" sz="2800" dirty="0">
                <a:solidFill>
                  <a:srgbClr val="002060"/>
                </a:solidFill>
              </a:rPr>
              <a:t>Ces fragments ne correspondent pas aux résultats de la donnée. </a:t>
            </a:r>
            <a:endParaRPr lang="fr-FR" sz="2800" dirty="0"/>
          </a:p>
        </p:txBody>
      </p:sp>
      <p:pic>
        <p:nvPicPr>
          <p:cNvPr id="2" name="Picture 1"/>
          <p:cNvPicPr>
            <a:picLocks noChangeAspect="1"/>
          </p:cNvPicPr>
          <p:nvPr/>
        </p:nvPicPr>
        <p:blipFill>
          <a:blip r:embed="rId2"/>
          <a:stretch>
            <a:fillRect/>
          </a:stretch>
        </p:blipFill>
        <p:spPr>
          <a:xfrm>
            <a:off x="6086762" y="3649217"/>
            <a:ext cx="4802910" cy="2294384"/>
          </a:xfrm>
          <a:prstGeom prst="rect">
            <a:avLst/>
          </a:prstGeom>
        </p:spPr>
      </p:pic>
      <p:pic>
        <p:nvPicPr>
          <p:cNvPr id="8" name="Picture 7"/>
          <p:cNvPicPr>
            <a:picLocks noChangeAspect="1"/>
          </p:cNvPicPr>
          <p:nvPr/>
        </p:nvPicPr>
        <p:blipFill>
          <a:blip r:embed="rId3"/>
          <a:stretch>
            <a:fillRect/>
          </a:stretch>
        </p:blipFill>
        <p:spPr>
          <a:xfrm>
            <a:off x="666750" y="3649217"/>
            <a:ext cx="3162300" cy="1104900"/>
          </a:xfrm>
          <a:prstGeom prst="rect">
            <a:avLst/>
          </a:prstGeom>
        </p:spPr>
      </p:pic>
      <p:pic>
        <p:nvPicPr>
          <p:cNvPr id="9" name="Picture 8"/>
          <p:cNvPicPr>
            <a:picLocks noChangeAspect="1"/>
          </p:cNvPicPr>
          <p:nvPr/>
        </p:nvPicPr>
        <p:blipFill>
          <a:blip r:embed="rId4"/>
          <a:stretch>
            <a:fillRect/>
          </a:stretch>
        </p:blipFill>
        <p:spPr>
          <a:xfrm>
            <a:off x="659040" y="4978929"/>
            <a:ext cx="3189324" cy="964672"/>
          </a:xfrm>
          <a:prstGeom prst="rect">
            <a:avLst/>
          </a:prstGeom>
        </p:spPr>
      </p:pic>
    </p:spTree>
    <p:extLst>
      <p:ext uri="{BB962C8B-B14F-4D97-AF65-F5344CB8AC3E}">
        <p14:creationId xmlns:p14="http://schemas.microsoft.com/office/powerpoint/2010/main" val="913252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072" y="568038"/>
            <a:ext cx="10515600" cy="609599"/>
          </a:xfrm>
        </p:spPr>
        <p:txBody>
          <a:bodyPr>
            <a:normAutofit/>
          </a:bodyPr>
          <a:lstStyle/>
          <a:p>
            <a:pPr marL="0" indent="0" algn="just">
              <a:buNone/>
            </a:pPr>
            <a:r>
              <a:rPr lang="fr-FR" b="1" u="sng" dirty="0">
                <a:solidFill>
                  <a:srgbClr val="C00000"/>
                </a:solidFill>
              </a:rPr>
              <a:t>Etape3: Comparaison des résultats:</a:t>
            </a:r>
          </a:p>
        </p:txBody>
      </p:sp>
      <p:sp>
        <p:nvSpPr>
          <p:cNvPr id="6" name="TextBox 5"/>
          <p:cNvSpPr txBox="1"/>
          <p:nvPr/>
        </p:nvSpPr>
        <p:spPr>
          <a:xfrm>
            <a:off x="374072" y="1177637"/>
            <a:ext cx="11402292" cy="1384995"/>
          </a:xfrm>
          <a:prstGeom prst="rect">
            <a:avLst/>
          </a:prstGeom>
          <a:noFill/>
        </p:spPr>
        <p:txBody>
          <a:bodyPr wrap="square" rtlCol="0">
            <a:spAutoFit/>
          </a:bodyPr>
          <a:lstStyle/>
          <a:p>
            <a:pPr algn="just">
              <a:buFont typeface="Wingdings" panose="05000000000000000000" pitchFamily="2" charset="2"/>
              <a:buChar char="§"/>
            </a:pPr>
            <a:r>
              <a:rPr lang="fr-FR" sz="2800" dirty="0">
                <a:solidFill>
                  <a:srgbClr val="002060"/>
                </a:solidFill>
              </a:rPr>
              <a:t> La superposition des représentations b et d donne le résultat suivant: </a:t>
            </a:r>
          </a:p>
          <a:p>
            <a:pPr algn="just"/>
            <a:r>
              <a:rPr lang="fr-FR" sz="2800" dirty="0">
                <a:solidFill>
                  <a:srgbClr val="002060"/>
                </a:solidFill>
              </a:rPr>
              <a:t>4 fragments de tailles respectives (3, 4, 4 et 6kb).</a:t>
            </a:r>
          </a:p>
          <a:p>
            <a:pPr algn="just"/>
            <a:r>
              <a:rPr lang="fr-FR" sz="2800" dirty="0">
                <a:solidFill>
                  <a:srgbClr val="002060"/>
                </a:solidFill>
              </a:rPr>
              <a:t>Ces fragments ne correspondent pas aux résultats de la donnée. </a:t>
            </a:r>
            <a:endParaRPr lang="fr-FR" sz="2800" dirty="0"/>
          </a:p>
        </p:txBody>
      </p:sp>
      <p:pic>
        <p:nvPicPr>
          <p:cNvPr id="9" name="Picture 8"/>
          <p:cNvPicPr>
            <a:picLocks noChangeAspect="1"/>
          </p:cNvPicPr>
          <p:nvPr/>
        </p:nvPicPr>
        <p:blipFill>
          <a:blip r:embed="rId2"/>
          <a:stretch>
            <a:fillRect/>
          </a:stretch>
        </p:blipFill>
        <p:spPr>
          <a:xfrm>
            <a:off x="659040" y="3881070"/>
            <a:ext cx="3189324" cy="964672"/>
          </a:xfrm>
          <a:prstGeom prst="rect">
            <a:avLst/>
          </a:prstGeom>
        </p:spPr>
      </p:pic>
      <p:pic>
        <p:nvPicPr>
          <p:cNvPr id="7" name="Picture 6"/>
          <p:cNvPicPr>
            <a:picLocks noChangeAspect="1"/>
          </p:cNvPicPr>
          <p:nvPr/>
        </p:nvPicPr>
        <p:blipFill>
          <a:blip r:embed="rId3"/>
          <a:stretch>
            <a:fillRect/>
          </a:stretch>
        </p:blipFill>
        <p:spPr>
          <a:xfrm>
            <a:off x="659040" y="2678881"/>
            <a:ext cx="3152775" cy="914400"/>
          </a:xfrm>
          <a:prstGeom prst="rect">
            <a:avLst/>
          </a:prstGeom>
        </p:spPr>
      </p:pic>
      <p:pic>
        <p:nvPicPr>
          <p:cNvPr id="10" name="Picture 9"/>
          <p:cNvPicPr>
            <a:picLocks noChangeAspect="1"/>
          </p:cNvPicPr>
          <p:nvPr/>
        </p:nvPicPr>
        <p:blipFill>
          <a:blip r:embed="rId4"/>
          <a:stretch>
            <a:fillRect/>
          </a:stretch>
        </p:blipFill>
        <p:spPr>
          <a:xfrm>
            <a:off x="4551706" y="2678881"/>
            <a:ext cx="5065607" cy="2272422"/>
          </a:xfrm>
          <a:prstGeom prst="rect">
            <a:avLst/>
          </a:prstGeom>
        </p:spPr>
      </p:pic>
    </p:spTree>
    <p:extLst>
      <p:ext uri="{BB962C8B-B14F-4D97-AF65-F5344CB8AC3E}">
        <p14:creationId xmlns:p14="http://schemas.microsoft.com/office/powerpoint/2010/main" val="1151954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072" y="568038"/>
            <a:ext cx="10515600" cy="609599"/>
          </a:xfrm>
        </p:spPr>
        <p:txBody>
          <a:bodyPr>
            <a:normAutofit/>
          </a:bodyPr>
          <a:lstStyle/>
          <a:p>
            <a:pPr marL="0" indent="0" algn="just">
              <a:buNone/>
            </a:pPr>
            <a:r>
              <a:rPr lang="fr-FR" b="1" u="sng" dirty="0">
                <a:solidFill>
                  <a:srgbClr val="C00000"/>
                </a:solidFill>
              </a:rPr>
              <a:t>Etape3: Comparaison des résultats:</a:t>
            </a:r>
          </a:p>
        </p:txBody>
      </p:sp>
      <p:sp>
        <p:nvSpPr>
          <p:cNvPr id="6" name="TextBox 5"/>
          <p:cNvSpPr txBox="1"/>
          <p:nvPr/>
        </p:nvSpPr>
        <p:spPr>
          <a:xfrm>
            <a:off x="374072" y="1177637"/>
            <a:ext cx="11402292" cy="1815882"/>
          </a:xfrm>
          <a:prstGeom prst="rect">
            <a:avLst/>
          </a:prstGeom>
          <a:noFill/>
        </p:spPr>
        <p:txBody>
          <a:bodyPr wrap="square" rtlCol="0">
            <a:spAutoFit/>
          </a:bodyPr>
          <a:lstStyle/>
          <a:p>
            <a:pPr algn="just">
              <a:buFont typeface="Wingdings" panose="05000000000000000000" pitchFamily="2" charset="2"/>
              <a:buChar char="§"/>
            </a:pPr>
            <a:r>
              <a:rPr lang="fr-FR" sz="2800" dirty="0">
                <a:solidFill>
                  <a:srgbClr val="002060"/>
                </a:solidFill>
              </a:rPr>
              <a:t> La superposition des représentations c et d donne le résultat suivant: </a:t>
            </a:r>
          </a:p>
          <a:p>
            <a:pPr algn="just"/>
            <a:r>
              <a:rPr lang="fr-FR" sz="2800" dirty="0">
                <a:solidFill>
                  <a:srgbClr val="002060"/>
                </a:solidFill>
              </a:rPr>
              <a:t>4 fragments de tailles respectives (6, 1, 2 et 8kb).</a:t>
            </a:r>
          </a:p>
          <a:p>
            <a:pPr algn="just"/>
            <a:r>
              <a:rPr lang="fr-FR" sz="2800" dirty="0">
                <a:solidFill>
                  <a:srgbClr val="002060"/>
                </a:solidFill>
              </a:rPr>
              <a:t>Ce qui est conforme avec le résultat obtenu par l’action combinée des deux enzymes R1 et R2 sur l’électrophorégramme correspondant. . </a:t>
            </a:r>
            <a:endParaRPr lang="fr-FR" sz="2800" dirty="0"/>
          </a:p>
        </p:txBody>
      </p:sp>
      <p:pic>
        <p:nvPicPr>
          <p:cNvPr id="2" name="Picture 1"/>
          <p:cNvPicPr>
            <a:picLocks noChangeAspect="1"/>
          </p:cNvPicPr>
          <p:nvPr/>
        </p:nvPicPr>
        <p:blipFill>
          <a:blip r:embed="rId2"/>
          <a:stretch>
            <a:fillRect/>
          </a:stretch>
        </p:blipFill>
        <p:spPr>
          <a:xfrm>
            <a:off x="942975" y="3582336"/>
            <a:ext cx="3095625" cy="933450"/>
          </a:xfrm>
          <a:prstGeom prst="rect">
            <a:avLst/>
          </a:prstGeom>
        </p:spPr>
      </p:pic>
      <p:pic>
        <p:nvPicPr>
          <p:cNvPr id="11" name="Picture 10"/>
          <p:cNvPicPr>
            <a:picLocks noChangeAspect="1"/>
          </p:cNvPicPr>
          <p:nvPr/>
        </p:nvPicPr>
        <p:blipFill>
          <a:blip r:embed="rId3"/>
          <a:stretch>
            <a:fillRect/>
          </a:stretch>
        </p:blipFill>
        <p:spPr>
          <a:xfrm>
            <a:off x="896125" y="4953732"/>
            <a:ext cx="3189324" cy="964672"/>
          </a:xfrm>
          <a:prstGeom prst="rect">
            <a:avLst/>
          </a:prstGeom>
        </p:spPr>
      </p:pic>
      <p:pic>
        <p:nvPicPr>
          <p:cNvPr id="8" name="Picture 7"/>
          <p:cNvPicPr>
            <a:picLocks noChangeAspect="1"/>
          </p:cNvPicPr>
          <p:nvPr/>
        </p:nvPicPr>
        <p:blipFill>
          <a:blip r:embed="rId4"/>
          <a:stretch>
            <a:fillRect/>
          </a:stretch>
        </p:blipFill>
        <p:spPr>
          <a:xfrm>
            <a:off x="5501369" y="3582336"/>
            <a:ext cx="5388303" cy="2336068"/>
          </a:xfrm>
          <a:prstGeom prst="rect">
            <a:avLst/>
          </a:prstGeom>
        </p:spPr>
      </p:pic>
    </p:spTree>
    <p:extLst>
      <p:ext uri="{BB962C8B-B14F-4D97-AF65-F5344CB8AC3E}">
        <p14:creationId xmlns:p14="http://schemas.microsoft.com/office/powerpoint/2010/main" val="3161998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072" y="568038"/>
            <a:ext cx="10515600" cy="609599"/>
          </a:xfrm>
        </p:spPr>
        <p:txBody>
          <a:bodyPr>
            <a:normAutofit/>
          </a:bodyPr>
          <a:lstStyle/>
          <a:p>
            <a:pPr marL="0" indent="0" algn="just">
              <a:buNone/>
            </a:pPr>
            <a:r>
              <a:rPr lang="fr-FR" b="1" u="sng" dirty="0">
                <a:solidFill>
                  <a:srgbClr val="C00000"/>
                </a:solidFill>
              </a:rPr>
              <a:t>Etape 4: Etablissement de la carte de restriction:</a:t>
            </a:r>
          </a:p>
        </p:txBody>
      </p:sp>
      <p:pic>
        <p:nvPicPr>
          <p:cNvPr id="7" name="Picture 6"/>
          <p:cNvPicPr>
            <a:picLocks noChangeAspect="1"/>
          </p:cNvPicPr>
          <p:nvPr/>
        </p:nvPicPr>
        <p:blipFill>
          <a:blip r:embed="rId2"/>
          <a:stretch>
            <a:fillRect/>
          </a:stretch>
        </p:blipFill>
        <p:spPr>
          <a:xfrm>
            <a:off x="374072" y="1450397"/>
            <a:ext cx="7361805" cy="3190875"/>
          </a:xfrm>
          <a:prstGeom prst="rect">
            <a:avLst/>
          </a:prstGeom>
        </p:spPr>
      </p:pic>
      <p:sp>
        <p:nvSpPr>
          <p:cNvPr id="2" name="TextBox 1"/>
          <p:cNvSpPr txBox="1"/>
          <p:nvPr/>
        </p:nvSpPr>
        <p:spPr>
          <a:xfrm>
            <a:off x="7162800" y="5430983"/>
            <a:ext cx="5971309" cy="461665"/>
          </a:xfrm>
          <a:prstGeom prst="rect">
            <a:avLst/>
          </a:prstGeom>
          <a:noFill/>
        </p:spPr>
        <p:txBody>
          <a:bodyPr wrap="square" rtlCol="0">
            <a:spAutoFit/>
          </a:bodyPr>
          <a:lstStyle/>
          <a:p>
            <a:r>
              <a:rPr lang="fr-FR" sz="2400" b="1" u="sng" dirty="0">
                <a:solidFill>
                  <a:srgbClr val="002060"/>
                </a:solidFill>
              </a:rPr>
              <a:t>Application: page 73 – Exercice III</a:t>
            </a:r>
          </a:p>
        </p:txBody>
      </p:sp>
    </p:spTree>
    <p:extLst>
      <p:ext uri="{BB962C8B-B14F-4D97-AF65-F5344CB8AC3E}">
        <p14:creationId xmlns:p14="http://schemas.microsoft.com/office/powerpoint/2010/main" val="2873228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1216</TotalTime>
  <Words>372</Words>
  <Application>Microsoft Office PowerPoint</Application>
  <PresentationFormat>Widescreen</PresentationFormat>
  <Paragraphs>26</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 Fattouh</dc:creator>
  <cp:lastModifiedBy>Admin</cp:lastModifiedBy>
  <cp:revision>475</cp:revision>
  <dcterms:created xsi:type="dcterms:W3CDTF">2020-10-13T15:38:41Z</dcterms:created>
  <dcterms:modified xsi:type="dcterms:W3CDTF">2024-10-18T12:40:18Z</dcterms:modified>
</cp:coreProperties>
</file>